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18"/>
  </p:notesMasterIdLst>
  <p:sldIdLst>
    <p:sldId id="261" r:id="rId7"/>
    <p:sldId id="262" r:id="rId8"/>
    <p:sldId id="263" r:id="rId9"/>
    <p:sldId id="264" r:id="rId10"/>
    <p:sldId id="265" r:id="rId11"/>
    <p:sldId id="270" r:id="rId12"/>
    <p:sldId id="271" r:id="rId13"/>
    <p:sldId id="266" r:id="rId14"/>
    <p:sldId id="267" r:id="rId15"/>
    <p:sldId id="268" r:id="rId16"/>
    <p:sldId id="269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-45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28708-52CF-4717-A20A-02A96740BFF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B010E-2DBC-4CC0-A45C-30F7CC4F9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72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B010E-2DBC-4CC0-A45C-30F7CC4F925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743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B010E-2DBC-4CC0-A45C-30F7CC4F9257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43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B010E-2DBC-4CC0-A45C-30F7CC4F9257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4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B010E-2DBC-4CC0-A45C-30F7CC4F9257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43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B010E-2DBC-4CC0-A45C-30F7CC4F9257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43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B010E-2DBC-4CC0-A45C-30F7CC4F9257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43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B010E-2DBC-4CC0-A45C-30F7CC4F9257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43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B010E-2DBC-4CC0-A45C-30F7CC4F9257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43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9B010E-2DBC-4CC0-A45C-30F7CC4F9257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43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36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151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638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06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49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94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1438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262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87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00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834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264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353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2874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60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867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998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02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35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24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870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91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4764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5657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467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23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419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279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992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05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788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2740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5068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5672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24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5340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1428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29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987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2553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8502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5964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353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9643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245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0284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682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77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9340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298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32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636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1828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422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26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3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794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33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52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864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hitokvd@mail.ru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9.jpe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298" y="188640"/>
            <a:ext cx="8208912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Государственное учреждение здравоохранения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Краевой кожно-венерологический диспансер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98" y="1248097"/>
            <a:ext cx="5260340" cy="2828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98521" y="3429000"/>
            <a:ext cx="4680520" cy="329320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Адрес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672038, Забайкальский край, г. Чита,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ул.Таёжная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1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Телефакс: (3022)21-18-84 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3"/>
              </a:rPr>
              <a:t>chitokvd@mail.ru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Руководство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Главный врач</a:t>
            </a:r>
          </a:p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Бердицкая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Лариса Юрьевна (3022)31-42-44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Заместитель главного врача по лечебной работе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Шипулина Елена Анатольевна (3022) 21-18-84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Заместитель главного врача по организационно-методической работе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Баранова Юлия Владимировна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(3022)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31-42-13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 t="7244" r="14869" b="11451"/>
          <a:stretch/>
        </p:blipFill>
        <p:spPr bwMode="auto">
          <a:xfrm>
            <a:off x="6804248" y="1340768"/>
            <a:ext cx="1944000" cy="29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084168" y="4725144"/>
            <a:ext cx="280831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Главный врач ГУЗ «ККВД»</a:t>
            </a: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Главный внештатный </a:t>
            </a:r>
          </a:p>
          <a:p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дерматовенеролог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и косметолог</a:t>
            </a: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министерства здравоохранения</a:t>
            </a:r>
          </a:p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Забайкальского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края </a:t>
            </a:r>
          </a:p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Кандидат медицинских наук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Лариса Юрьевна </a:t>
            </a:r>
            <a:r>
              <a:rPr lang="ru-RU" sz="1400" b="1" i="1" dirty="0" err="1" smtClean="0">
                <a:latin typeface="Times New Roman" pitchFamily="18" charset="0"/>
                <a:cs typeface="Times New Roman" pitchFamily="18" charset="0"/>
              </a:rPr>
              <a:t>Бердицкая</a:t>
            </a:r>
            <a:endParaRPr lang="ru-RU" sz="1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77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298" y="188640"/>
            <a:ext cx="8208912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white">
                    <a:lumMod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Государственное учреждение здравоохранения</a:t>
            </a:r>
          </a:p>
          <a:p>
            <a:r>
              <a:rPr lang="ru-RU" sz="2400" b="1" dirty="0" smtClean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Краевой кожно-венерологический диспансер</a:t>
            </a:r>
            <a:endParaRPr lang="ru-RU" sz="2400" b="1" dirty="0">
              <a:solidFill>
                <a:srgbClr val="4BACC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046217"/>
            <a:ext cx="8640960" cy="20621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Клинико-диагностическая лаборатория: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специализированная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комплексная лабораторная диагностика инфекций, передаваемых половым путем (ИППП), микозов и других кожных заболеваний на современном технологическом уровне с применением регламентированных методов.</a:t>
            </a:r>
          </a:p>
          <a:p>
            <a:pPr fontAlgn="t"/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КДЛ имеет следующие отделения: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Клиническое отделение, в 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отдел молекулярно-</a:t>
            </a:r>
            <a:r>
              <a:rPr lang="ru-RU" sz="1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биологическких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методов исследования (ПЦР);</a:t>
            </a:r>
          </a:p>
          <a:p>
            <a:pPr fontAlgn="t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Серологическое отделение</a:t>
            </a:r>
          </a:p>
          <a:p>
            <a:pPr fontAlgn="t"/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Бактериологическое отделение</a:t>
            </a:r>
            <a:endParaRPr lang="ru-RU" sz="1600" b="0" i="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www.xn--80adgqha3dwb.xn--p1ai/images/podrazdeleniya/IMG_74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14182710"/>
            <a:ext cx="108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allpk.ru/img/sdat-soskob-na-gribok-v-moskve-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t="22317" r="2793"/>
          <a:stretch/>
        </p:blipFill>
        <p:spPr bwMode="auto">
          <a:xfrm>
            <a:off x="2883568" y="4365104"/>
            <a:ext cx="3348372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med-antibiotiki.ru/wp-content/uploads/2017/06/antibiotiki-pri-ureaplazme-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3096344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missbagira.ru/images/bagira/2017/08/3-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125" y="3318114"/>
            <a:ext cx="3096344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246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298" y="188640"/>
            <a:ext cx="8208912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white">
                    <a:lumMod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Государственное учреждение здравоохранения</a:t>
            </a:r>
          </a:p>
          <a:p>
            <a:r>
              <a:rPr lang="ru-RU" sz="2400" b="1" dirty="0" smtClean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Краевой кожно-венерологический диспансер</a:t>
            </a:r>
            <a:endParaRPr lang="ru-RU" sz="2400" b="1" dirty="0">
              <a:solidFill>
                <a:srgbClr val="4BACC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046217"/>
            <a:ext cx="8640960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Клинико-диагностическая лаборатория: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высокий ресурсный потенциал КДЛ ГУЗ «ККВД» позволяет выполнять аналитические исследования широкого спектра на наличие ИППП, и болезней кожи. Лаборатория оснащена современным диагностическим оборудованием, сертифицированными тест-системами. В последние годы совершенствуются молекулярно-генетические методы исследования с применением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мультипраймовых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тест-систем для определения возбудителей урогенитальных инфекций, вируса папилломы человека (ВПЧ) высокого канцерогенного риска,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флороценоза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www.xn--80adgqha3dwb.xn--p1ai/images/podrazdeleniya/IMG_74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14182710"/>
            <a:ext cx="108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7"/>
          <a:stretch/>
        </p:blipFill>
        <p:spPr bwMode="auto">
          <a:xfrm>
            <a:off x="4027197" y="3212976"/>
            <a:ext cx="4635013" cy="3542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8" t="8962" r="11882" b="16696"/>
          <a:stretch/>
        </p:blipFill>
        <p:spPr>
          <a:xfrm>
            <a:off x="287992" y="2996952"/>
            <a:ext cx="4212000" cy="3604127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22018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298" y="188640"/>
            <a:ext cx="8208912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Государственное учреждение здравоохранения</a:t>
            </a: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Краевой кожно-венерологический диспансер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412776"/>
            <a:ext cx="8640960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Кадры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Краевом кожно-венерологическом диспансере трудятся 56 врачей, среди которых 2 кандидата медицинских наук, и 52 медицинские сестры. Все специалисты имеют сертификаты, 60% из них укомплектованы на соответствующие квалификационные категории.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0" y="4869160"/>
            <a:ext cx="3629025" cy="18002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67744" y="3429000"/>
            <a:ext cx="6552728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Постигать практические основы студенты Читинской государственной медицинской академии могут на базе ГУЗ «ККВД», где с 1957 года располагается кафедра кожных и венерических болезней ФГБОУ ВО ЧГМА. Тесное сотрудничество кафедры и диспансера позволяет обеспечивать высокое качество последипломной подготовки и привлекать перспективных молодых специалистов.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774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298" y="188640"/>
            <a:ext cx="8208912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white">
                    <a:lumMod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Государственное учреждение здравоохранения</a:t>
            </a:r>
          </a:p>
          <a:p>
            <a:r>
              <a:rPr lang="ru-RU" sz="2400" b="1" dirty="0" smtClean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Краевой кожно-венерологический диспансер</a:t>
            </a:r>
            <a:endParaRPr lang="ru-RU" sz="2400" b="1" dirty="0">
              <a:solidFill>
                <a:srgbClr val="4BACC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2636912"/>
            <a:ext cx="8640960" cy="3785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Специализация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Амбулаторно-поликлиническая и стационарная дерматовенерологическая помощь взрослым и детям;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Лабораторная диагностика инфекций, предаваемых половым путём, заболеваний кожи;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Общеклинические исследования;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Профилактика инфекций, передаваемых половым путем, и заразных кожных заболеваний;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Диспансеризация больных с хроническими дерматозами и ИППП;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Физиотерапия;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Косметология;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Организационно-методическая работа.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9228" y="1052736"/>
            <a:ext cx="84106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Краевой кожно-венерологический диспансер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-единственное в Забайкальском крае государственное медицинское учреждение здравоохранения, в котором пациенты могут получить все виды медицинской помощи по профилю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Дерматовенерология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- от первичной специализированной медико-санитарной до высокотехнологичной (ВМП)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377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298" y="188640"/>
            <a:ext cx="8208912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white">
                    <a:lumMod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Государственное учреждение здравоохранения</a:t>
            </a:r>
          </a:p>
          <a:p>
            <a:r>
              <a:rPr lang="ru-RU" sz="2400" b="1" dirty="0" smtClean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Краевой кожно-венерологический диспансер</a:t>
            </a:r>
            <a:endParaRPr lang="ru-RU" sz="2400" b="1" dirty="0">
              <a:solidFill>
                <a:srgbClr val="4BACC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412776"/>
            <a:ext cx="8640960" cy="40934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Структура: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приемное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отделение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стационар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круглосуточного пребывания на 65 коек;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дневной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стационар на 35 коек;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клинико-диагностическая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лаборатория;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кабинет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физиотерапевтических методов лечения;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подростковый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специализированный центр профилактики и лечения инфекций, передаваемых половым путем (КДМ «МОЯ TERRITORIЯ»);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амбулаторно-поликлиническое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отделение на 260 посещений в смену,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отделение 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косметологии;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организационно-методический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отдел (кабинет);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отдел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программно-информационной поддержки;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бухгалтерия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финансово-экономический отдел, отдел кадров</a:t>
            </a:r>
          </a:p>
        </p:txBody>
      </p:sp>
    </p:spTree>
    <p:extLst>
      <p:ext uri="{BB962C8B-B14F-4D97-AF65-F5344CB8AC3E}">
        <p14:creationId xmlns:p14="http://schemas.microsoft.com/office/powerpoint/2010/main" val="3593610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298" y="188640"/>
            <a:ext cx="8208912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white">
                    <a:lumMod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Государственное учреждение здравоохранения</a:t>
            </a:r>
          </a:p>
          <a:p>
            <a:r>
              <a:rPr lang="ru-RU" sz="2400" b="1" dirty="0" smtClean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Краевой кожно-венерологический диспансер</a:t>
            </a:r>
            <a:endParaRPr lang="ru-RU" sz="2400" b="1" dirty="0">
              <a:solidFill>
                <a:srgbClr val="4BACC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052736"/>
            <a:ext cx="8640960" cy="20621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	Амбулаторно-поликлиническое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отделение ГУЗ «ККВД»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осуществляет первичную специализированную медико-санитарную помощь по профилю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Дерматовенерология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 жителям г. Чита и Забайкальского края. Рассчитано на 260 посещений в смену. Ежегодно амбулаторно-поликлиническую помощь в диспансере получают около 28 тысяч пациентов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В амбулаторно-поликлиническом отделении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действуют кабинеты по приёму больных сифилисом и другими инфекциями, предаваемыми половым путём, анонимного обследования и лечения ИПП, для больных с заболеваниями кожи. Приём ведут так же специалисты в детском, микологическом, физиотерапевтическом кабинетах.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4" r="31154"/>
          <a:stretch/>
        </p:blipFill>
        <p:spPr>
          <a:xfrm>
            <a:off x="5508472" y="3933056"/>
            <a:ext cx="3312000" cy="25553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9" r="15289" b="19223"/>
          <a:stretch/>
        </p:blipFill>
        <p:spPr>
          <a:xfrm>
            <a:off x="2267744" y="3083445"/>
            <a:ext cx="3672000" cy="27315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4" r="10221" b="17256"/>
          <a:stretch/>
        </p:blipFill>
        <p:spPr>
          <a:xfrm>
            <a:off x="171273" y="4648737"/>
            <a:ext cx="3026982" cy="20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63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298" y="188640"/>
            <a:ext cx="8208912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white">
                    <a:lumMod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Государственное учреждение здравоохранения</a:t>
            </a:r>
          </a:p>
          <a:p>
            <a:r>
              <a:rPr lang="ru-RU" sz="2400" b="1" dirty="0" smtClean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Краевой кожно-венерологический диспансер</a:t>
            </a:r>
            <a:endParaRPr lang="ru-RU" sz="2400" b="1" dirty="0">
              <a:solidFill>
                <a:srgbClr val="4BACC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046217"/>
            <a:ext cx="8640960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Косметологическое отделение: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было открыто в 2010 году, сегодня пациенты могут получить здесь консультацию врачей косметолога и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трихолога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Специалисты отделения владеют современными методами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антивозрастной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терапии-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мезотерапией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биоревитализацией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контурной пластикой, </a:t>
            </a:r>
            <a:r>
              <a:rPr lang="ru-RU" sz="1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плазмалифтингом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Спектр предоставляемых косметологических услуг по уходу за кожей разнообразен. В кабинете деструктивных методов лечения осуществляют удаление доброкачественных новообразований, восстанавливают кожу после угревой болезни, устраняют рубцы и пигментацию. 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www.xn--80adgqha3dwb.xn--p1ai/images/podrazdeleniya/IMG_74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14182710"/>
            <a:ext cx="108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04"/>
          <a:stretch/>
        </p:blipFill>
        <p:spPr>
          <a:xfrm>
            <a:off x="323528" y="3212976"/>
            <a:ext cx="2808313" cy="306409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2"/>
          <a:stretch/>
        </p:blipFill>
        <p:spPr>
          <a:xfrm>
            <a:off x="3236433" y="3165838"/>
            <a:ext cx="2642642" cy="309634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t="15587" r="3846" b="8590"/>
          <a:stretch/>
        </p:blipFill>
        <p:spPr>
          <a:xfrm>
            <a:off x="6084168" y="3165838"/>
            <a:ext cx="2855019" cy="3096344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056087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298" y="188640"/>
            <a:ext cx="8208912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white">
                    <a:lumMod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Государственное учреждение здравоохранения</a:t>
            </a:r>
          </a:p>
          <a:p>
            <a:r>
              <a:rPr lang="ru-RU" sz="2400" b="1" dirty="0" smtClean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Краевой кожно-венерологический диспансер</a:t>
            </a:r>
            <a:endParaRPr lang="ru-RU" sz="2400" b="1" dirty="0">
              <a:solidFill>
                <a:srgbClr val="4BACC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046217"/>
            <a:ext cx="8640960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	Отделение первичной профилактики: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принципиально новым подходом в организации профилактической помощи в ГУЗ «ККВД» стало открытие в 2007 году отделения первичной профилактики, основная цель которого- предупреждение ИППП среди детей и подростков и их реабилитация. Позднее на базе отделения был создан специализированный подростковый центр «Доверие». В 2009 году ГУЗ «ККВД» стал участником проекта «Клиники, дружественные к молодёжи» под эгидой детского фонда ООН (ЮНИСЕФ). В учреждении проект представлен клиникой «МОЯ ТЕ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RRITORI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Я».</a:t>
            </a:r>
            <a:endParaRPr lang="ru-RU" sz="1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www.xn--80adgqha3dwb.xn--p1ai/images/podrazdeleniya/IMG_74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14182710"/>
            <a:ext cx="108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Александр\Desktop\P101047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" r="6090" b="17898"/>
          <a:stretch/>
        </p:blipFill>
        <p:spPr bwMode="auto">
          <a:xfrm>
            <a:off x="1763688" y="2924944"/>
            <a:ext cx="4860993" cy="3603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8437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298" y="188640"/>
            <a:ext cx="8208912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white">
                    <a:lumMod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Государственное учреждение здравоохранения</a:t>
            </a:r>
          </a:p>
          <a:p>
            <a:r>
              <a:rPr lang="ru-RU" sz="2400" b="1" dirty="0" smtClean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Краевой кожно-венерологический диспансер</a:t>
            </a:r>
            <a:endParaRPr lang="ru-RU" sz="2400" b="1" dirty="0">
              <a:solidFill>
                <a:srgbClr val="4BACC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052736"/>
            <a:ext cx="8640960" cy="28007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Дневной 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стационар: с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2001 года в работу ГУЗ «Краевой кожно-венерологический диспансер» внедрены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стационарозамещающие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технологии: при стационарном отделении организован дневной стационар на 35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пациенто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-мест (34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пациенто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-мест для лечения больных, страдающих острыми и хроническими дерматозами, 1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пациенто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-место для лечения больных ИППП), который предназначен для проведения лечебно-диагностических мероприятий больным дерматовенерологического профиля, не требующим круглосуточного медицинского наблюдения.</a:t>
            </a:r>
          </a:p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 оказании медицинской помощи пациентам дневного стационара используются  современные методы диагностики и лечения,  в соответствии с утвержденными стандартами и клиническими рекомендациями.</a:t>
            </a:r>
          </a:p>
          <a:p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комплексной терапии заболеваний кожи и подкожно-жировой клетчатки предусмотрено медикаментозное лечение, физиотерапия.</a:t>
            </a:r>
          </a:p>
        </p:txBody>
      </p:sp>
      <p:pic>
        <p:nvPicPr>
          <p:cNvPr id="1028" name="Picture 4" descr="http://www.xn--80adgqha3dwb.xn--p1ai/images/podrazdeleniya/IMG_74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14182710"/>
            <a:ext cx="108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5" b="16102"/>
          <a:stretch/>
        </p:blipFill>
        <p:spPr>
          <a:xfrm>
            <a:off x="1547664" y="4077072"/>
            <a:ext cx="5472608" cy="24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54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298" y="188640"/>
            <a:ext cx="8208912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white">
                    <a:lumMod val="50000"/>
                  </a:prstClr>
                </a:solidFill>
                <a:latin typeface="Times New Roman" pitchFamily="18" charset="0"/>
                <a:cs typeface="Times New Roman" pitchFamily="18" charset="0"/>
              </a:rPr>
              <a:t>Государственное учреждение здравоохранения</a:t>
            </a:r>
          </a:p>
          <a:p>
            <a:r>
              <a:rPr lang="ru-RU" sz="2400" b="1" dirty="0" smtClean="0">
                <a:solidFill>
                  <a:srgbClr val="4BACC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Краевой кожно-венерологический диспансер</a:t>
            </a:r>
            <a:endParaRPr lang="ru-RU" sz="2400" b="1" dirty="0">
              <a:solidFill>
                <a:srgbClr val="4BACC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046217"/>
            <a:ext cx="8640960" cy="36625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Стационар круглосуточного пребывания:</a:t>
            </a:r>
            <a:endParaRPr 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t"/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Стационар круглосуточного пребывания  рассчитан на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65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коек. Ежегодно более 1000 пациентов получают стационарное лечение с заболеваниями дерматовенерологического профиля. В лечении пациентов используются современные лекарственные препараты и медицинские технологии.</a:t>
            </a:r>
          </a:p>
          <a:p>
            <a:pPr fontAlgn="t"/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структуре круглосуточного стационара  выделены два отделения, расположенные на разных этажах, изолированные друг от друга.</a:t>
            </a:r>
          </a:p>
          <a:p>
            <a:pPr fontAlgn="t"/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Дерматологическое отделение,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 рассчитано на 30 коек, в том числе  15  детских коек и 15 коек для взрослых пациентов. В отделении осуществляется диагностика и комплексное лечение заболеваний кожи и подкожно-жировой клетчатки у взрослых и детей:</a:t>
            </a:r>
          </a:p>
          <a:p>
            <a:pPr fontAlgn="t"/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Дети до 4 летнего возраста госпитализируются в отделение в сопровождении близких родственников (Федеральный закон «Об основах охраны здоровья граждан в РФ от 21 ноября 2011 года N 323-ФЗ, статья 52), при необходимости лицу, осуществляющему уход за больным ребенком, выдаётся больничный лист. Дети получают 4х разовое питание.</a:t>
            </a:r>
          </a:p>
          <a:p>
            <a:pPr fontAlgn="t"/>
            <a:r>
              <a:rPr 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Дерматовенерологическое  отделение 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рассчитано на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35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коек. В отделении проводится диагностика и комплексное лечение заболеваний кожи и подкожно-жировой клетчатки и инфекций, передаваемых половым путем.</a:t>
            </a:r>
          </a:p>
          <a:p>
            <a:pPr fontAlgn="t"/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комплексной терапии заболеваний кожи и подкожно-жировой клетчатки предусмотрено медикаментозное лечение, физиотерапия.</a:t>
            </a:r>
          </a:p>
          <a:p>
            <a:pPr fontAlgn="t"/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стационаре  работает врачебный консилиум с участием главного врача ГУЗ «ККВД» (</a:t>
            </a:r>
            <a:r>
              <a:rPr 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Бердицкая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Л.Ю.), заместителя главного врача по лечебной работе (Шипулиной Е.А.), заведующего кафедрой </a:t>
            </a:r>
            <a:r>
              <a:rPr 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дерматовенерологии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ГБОУ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 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ЧГМА  (</a:t>
            </a:r>
            <a:r>
              <a:rPr lang="ru-RU" sz="1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Сормолотовой</a:t>
            </a: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И.Н.), заведующих отделениями.</a:t>
            </a:r>
            <a:endParaRPr lang="ru-RU" sz="1200" b="0" i="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://www.xn--80adgqha3dwb.xn--p1ai/images/podrazdeleniya/IMG_74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14182710"/>
            <a:ext cx="10800000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5" t="16956" r="16220" b="23341"/>
          <a:stretch/>
        </p:blipFill>
        <p:spPr>
          <a:xfrm>
            <a:off x="4419097" y="4675709"/>
            <a:ext cx="4252225" cy="2016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7" t="22116" b="20111"/>
          <a:stretch/>
        </p:blipFill>
        <p:spPr>
          <a:xfrm>
            <a:off x="487174" y="4695582"/>
            <a:ext cx="3708000" cy="204888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7581597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440</Words>
  <Application>Microsoft Office PowerPoint</Application>
  <PresentationFormat>Экран (4:3)</PresentationFormat>
  <Paragraphs>95</Paragraphs>
  <Slides>11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 baranova</cp:lastModifiedBy>
  <cp:revision>25</cp:revision>
  <dcterms:modified xsi:type="dcterms:W3CDTF">2017-11-20T07:10:42Z</dcterms:modified>
</cp:coreProperties>
</file>